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56" r:id="rId5"/>
    <p:sldId id="261" r:id="rId6"/>
    <p:sldId id="262" r:id="rId7"/>
    <p:sldId id="265" r:id="rId8"/>
    <p:sldId id="268" r:id="rId9"/>
    <p:sldId id="287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6C0B9-D81F-4A33-ADA0-02BA97676C1D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72565D-F51B-497F-A5BF-5865B3B8093A}">
      <dgm:prSet/>
      <dgm:spPr/>
      <dgm:t>
        <a:bodyPr/>
        <a:lstStyle/>
        <a:p>
          <a:r>
            <a:rPr lang="sr-Latn-RS" dirty="0"/>
            <a:t>Primer: „ Letos me pozvao poznanik….“</a:t>
          </a:r>
        </a:p>
        <a:p>
          <a:r>
            <a:rPr lang="sr-Latn-RS" dirty="0"/>
            <a:t>Kako i kada reći? Šta dalje?</a:t>
          </a:r>
          <a:endParaRPr lang="en-US" dirty="0"/>
        </a:p>
      </dgm:t>
    </dgm:pt>
    <dgm:pt modelId="{AB91B8DD-8ACD-4067-A317-2C77709385C2}" type="parTrans" cxnId="{533C326C-EFBD-42A2-90AF-FA905D9A0333}">
      <dgm:prSet/>
      <dgm:spPr/>
      <dgm:t>
        <a:bodyPr/>
        <a:lstStyle/>
        <a:p>
          <a:endParaRPr lang="en-US"/>
        </a:p>
      </dgm:t>
    </dgm:pt>
    <dgm:pt modelId="{0ACFC19E-EF0A-4F59-81A9-8FA698839C77}" type="sibTrans" cxnId="{533C326C-EFBD-42A2-90AF-FA905D9A0333}">
      <dgm:prSet/>
      <dgm:spPr/>
      <dgm:t>
        <a:bodyPr/>
        <a:lstStyle/>
        <a:p>
          <a:endParaRPr lang="en-US"/>
        </a:p>
      </dgm:t>
    </dgm:pt>
    <dgm:pt modelId="{C7382BD7-0B28-4BA2-8592-044B75AFD279}">
      <dgm:prSet/>
      <dgm:spPr/>
      <dgm:t>
        <a:bodyPr/>
        <a:lstStyle/>
        <a:p>
          <a:r>
            <a:rPr lang="sr-Latn-RS"/>
            <a:t>Pojam smrti kako približiti deci?</a:t>
          </a:r>
          <a:endParaRPr lang="en-US"/>
        </a:p>
      </dgm:t>
    </dgm:pt>
    <dgm:pt modelId="{F2BBE5ED-8B4A-4605-BEB9-C4CEFD545485}" type="parTrans" cxnId="{80CFDF10-88EF-4F87-8F95-68E7A75C6A56}">
      <dgm:prSet/>
      <dgm:spPr/>
      <dgm:t>
        <a:bodyPr/>
        <a:lstStyle/>
        <a:p>
          <a:endParaRPr lang="en-US"/>
        </a:p>
      </dgm:t>
    </dgm:pt>
    <dgm:pt modelId="{F40D822F-B90D-4EC0-8E82-77A04ADF302F}" type="sibTrans" cxnId="{80CFDF10-88EF-4F87-8F95-68E7A75C6A56}">
      <dgm:prSet/>
      <dgm:spPr/>
      <dgm:t>
        <a:bodyPr/>
        <a:lstStyle/>
        <a:p>
          <a:endParaRPr lang="en-US"/>
        </a:p>
      </dgm:t>
    </dgm:pt>
    <dgm:pt modelId="{7D1B3565-66EC-47B6-A3CE-3EC05C33BFA3}">
      <dgm:prSet/>
      <dgm:spPr/>
      <dgm:t>
        <a:bodyPr/>
        <a:lstStyle/>
        <a:p>
          <a:r>
            <a:rPr lang="sr-Latn-RS"/>
            <a:t>Interesantna situacija likovni konkurs na temu Smrt ( učestvovali deca iz francuske i iz naše zemlje)</a:t>
          </a:r>
          <a:endParaRPr lang="en-US"/>
        </a:p>
      </dgm:t>
    </dgm:pt>
    <dgm:pt modelId="{BB049A01-C1D9-4896-B23C-B82D3F3B1367}" type="parTrans" cxnId="{CD13CB94-AC1D-4294-A8B4-D68541F213D3}">
      <dgm:prSet/>
      <dgm:spPr/>
      <dgm:t>
        <a:bodyPr/>
        <a:lstStyle/>
        <a:p>
          <a:endParaRPr lang="en-US"/>
        </a:p>
      </dgm:t>
    </dgm:pt>
    <dgm:pt modelId="{53FC2370-54B7-45DB-AF3C-F4F32B03917D}" type="sibTrans" cxnId="{CD13CB94-AC1D-4294-A8B4-D68541F213D3}">
      <dgm:prSet/>
      <dgm:spPr/>
      <dgm:t>
        <a:bodyPr/>
        <a:lstStyle/>
        <a:p>
          <a:endParaRPr lang="en-US"/>
        </a:p>
      </dgm:t>
    </dgm:pt>
    <dgm:pt modelId="{9ADDA626-B681-4607-ACB3-C9EB688AB66F}" type="pres">
      <dgm:prSet presAssocID="{0386C0B9-D81F-4A33-ADA0-02BA97676C1D}" presName="Name0" presStyleCnt="0">
        <dgm:presLayoutVars>
          <dgm:dir/>
          <dgm:animLvl val="lvl"/>
          <dgm:resizeHandles val="exact"/>
        </dgm:presLayoutVars>
      </dgm:prSet>
      <dgm:spPr/>
    </dgm:pt>
    <dgm:pt modelId="{F37AD715-2DE9-46FF-9BEE-AAB7B15F7DCF}" type="pres">
      <dgm:prSet presAssocID="{7D1B3565-66EC-47B6-A3CE-3EC05C33BFA3}" presName="boxAndChildren" presStyleCnt="0"/>
      <dgm:spPr/>
    </dgm:pt>
    <dgm:pt modelId="{8C385956-A6FE-408A-AC40-67A378E79571}" type="pres">
      <dgm:prSet presAssocID="{7D1B3565-66EC-47B6-A3CE-3EC05C33BFA3}" presName="parentTextBox" presStyleLbl="node1" presStyleIdx="0" presStyleCnt="3"/>
      <dgm:spPr/>
    </dgm:pt>
    <dgm:pt modelId="{117BC2DE-BA2A-4481-867F-94851EFA153B}" type="pres">
      <dgm:prSet presAssocID="{F40D822F-B90D-4EC0-8E82-77A04ADF302F}" presName="sp" presStyleCnt="0"/>
      <dgm:spPr/>
    </dgm:pt>
    <dgm:pt modelId="{B0E4347C-5757-4154-B613-CE51CC2F3ED6}" type="pres">
      <dgm:prSet presAssocID="{C7382BD7-0B28-4BA2-8592-044B75AFD279}" presName="arrowAndChildren" presStyleCnt="0"/>
      <dgm:spPr/>
    </dgm:pt>
    <dgm:pt modelId="{85ED4A3B-A1A8-4D46-AC84-DEA04B873ABC}" type="pres">
      <dgm:prSet presAssocID="{C7382BD7-0B28-4BA2-8592-044B75AFD279}" presName="parentTextArrow" presStyleLbl="node1" presStyleIdx="1" presStyleCnt="3"/>
      <dgm:spPr/>
    </dgm:pt>
    <dgm:pt modelId="{9C514061-30F0-4655-BF13-5DFF88EF454B}" type="pres">
      <dgm:prSet presAssocID="{0ACFC19E-EF0A-4F59-81A9-8FA698839C77}" presName="sp" presStyleCnt="0"/>
      <dgm:spPr/>
    </dgm:pt>
    <dgm:pt modelId="{1646F5A8-6F3E-4B01-9987-1A41782970B7}" type="pres">
      <dgm:prSet presAssocID="{7E72565D-F51B-497F-A5BF-5865B3B8093A}" presName="arrowAndChildren" presStyleCnt="0"/>
      <dgm:spPr/>
    </dgm:pt>
    <dgm:pt modelId="{17988354-DA31-46F3-B62A-D9D008BF32F5}" type="pres">
      <dgm:prSet presAssocID="{7E72565D-F51B-497F-A5BF-5865B3B8093A}" presName="parentTextArrow" presStyleLbl="node1" presStyleIdx="2" presStyleCnt="3"/>
      <dgm:spPr/>
    </dgm:pt>
  </dgm:ptLst>
  <dgm:cxnLst>
    <dgm:cxn modelId="{C066D304-3CB0-4BFC-AC95-16B2882D3A28}" type="presOf" srcId="{7D1B3565-66EC-47B6-A3CE-3EC05C33BFA3}" destId="{8C385956-A6FE-408A-AC40-67A378E79571}" srcOrd="0" destOrd="0" presId="urn:microsoft.com/office/officeart/2005/8/layout/process4"/>
    <dgm:cxn modelId="{80CFDF10-88EF-4F87-8F95-68E7A75C6A56}" srcId="{0386C0B9-D81F-4A33-ADA0-02BA97676C1D}" destId="{C7382BD7-0B28-4BA2-8592-044B75AFD279}" srcOrd="1" destOrd="0" parTransId="{F2BBE5ED-8B4A-4605-BEB9-C4CEFD545485}" sibTransId="{F40D822F-B90D-4EC0-8E82-77A04ADF302F}"/>
    <dgm:cxn modelId="{0C62DB28-5D3D-4F4E-8105-E46E189452AA}" type="presOf" srcId="{7E72565D-F51B-497F-A5BF-5865B3B8093A}" destId="{17988354-DA31-46F3-B62A-D9D008BF32F5}" srcOrd="0" destOrd="0" presId="urn:microsoft.com/office/officeart/2005/8/layout/process4"/>
    <dgm:cxn modelId="{A839A82B-54D3-4371-9ACA-94FC2F172B20}" type="presOf" srcId="{0386C0B9-D81F-4A33-ADA0-02BA97676C1D}" destId="{9ADDA626-B681-4607-ACB3-C9EB688AB66F}" srcOrd="0" destOrd="0" presId="urn:microsoft.com/office/officeart/2005/8/layout/process4"/>
    <dgm:cxn modelId="{533C326C-EFBD-42A2-90AF-FA905D9A0333}" srcId="{0386C0B9-D81F-4A33-ADA0-02BA97676C1D}" destId="{7E72565D-F51B-497F-A5BF-5865B3B8093A}" srcOrd="0" destOrd="0" parTransId="{AB91B8DD-8ACD-4067-A317-2C77709385C2}" sibTransId="{0ACFC19E-EF0A-4F59-81A9-8FA698839C77}"/>
    <dgm:cxn modelId="{CD13CB94-AC1D-4294-A8B4-D68541F213D3}" srcId="{0386C0B9-D81F-4A33-ADA0-02BA97676C1D}" destId="{7D1B3565-66EC-47B6-A3CE-3EC05C33BFA3}" srcOrd="2" destOrd="0" parTransId="{BB049A01-C1D9-4896-B23C-B82D3F3B1367}" sibTransId="{53FC2370-54B7-45DB-AF3C-F4F32B03917D}"/>
    <dgm:cxn modelId="{AED26E96-58C0-4700-A1A3-E3371A5148E6}" type="presOf" srcId="{C7382BD7-0B28-4BA2-8592-044B75AFD279}" destId="{85ED4A3B-A1A8-4D46-AC84-DEA04B873ABC}" srcOrd="0" destOrd="0" presId="urn:microsoft.com/office/officeart/2005/8/layout/process4"/>
    <dgm:cxn modelId="{843CE722-7D7C-47DC-B222-603F07C38EFA}" type="presParOf" srcId="{9ADDA626-B681-4607-ACB3-C9EB688AB66F}" destId="{F37AD715-2DE9-46FF-9BEE-AAB7B15F7DCF}" srcOrd="0" destOrd="0" presId="urn:microsoft.com/office/officeart/2005/8/layout/process4"/>
    <dgm:cxn modelId="{CFF903A7-21EE-44B9-9980-E1FBB59C9345}" type="presParOf" srcId="{F37AD715-2DE9-46FF-9BEE-AAB7B15F7DCF}" destId="{8C385956-A6FE-408A-AC40-67A378E79571}" srcOrd="0" destOrd="0" presId="urn:microsoft.com/office/officeart/2005/8/layout/process4"/>
    <dgm:cxn modelId="{38AE6891-069D-4E89-BD79-95CFB3E6F63E}" type="presParOf" srcId="{9ADDA626-B681-4607-ACB3-C9EB688AB66F}" destId="{117BC2DE-BA2A-4481-867F-94851EFA153B}" srcOrd="1" destOrd="0" presId="urn:microsoft.com/office/officeart/2005/8/layout/process4"/>
    <dgm:cxn modelId="{97D50121-6B5C-4213-BD61-0EBF9DB74120}" type="presParOf" srcId="{9ADDA626-B681-4607-ACB3-C9EB688AB66F}" destId="{B0E4347C-5757-4154-B613-CE51CC2F3ED6}" srcOrd="2" destOrd="0" presId="urn:microsoft.com/office/officeart/2005/8/layout/process4"/>
    <dgm:cxn modelId="{C62D2889-D56D-4FA9-96F9-D639C8A05DD2}" type="presParOf" srcId="{B0E4347C-5757-4154-B613-CE51CC2F3ED6}" destId="{85ED4A3B-A1A8-4D46-AC84-DEA04B873ABC}" srcOrd="0" destOrd="0" presId="urn:microsoft.com/office/officeart/2005/8/layout/process4"/>
    <dgm:cxn modelId="{B8C3D300-AE5F-4741-A735-A824292E5D48}" type="presParOf" srcId="{9ADDA626-B681-4607-ACB3-C9EB688AB66F}" destId="{9C514061-30F0-4655-BF13-5DFF88EF454B}" srcOrd="3" destOrd="0" presId="urn:microsoft.com/office/officeart/2005/8/layout/process4"/>
    <dgm:cxn modelId="{186F89A4-009B-4F62-9A19-870FAF46454A}" type="presParOf" srcId="{9ADDA626-B681-4607-ACB3-C9EB688AB66F}" destId="{1646F5A8-6F3E-4B01-9987-1A41782970B7}" srcOrd="4" destOrd="0" presId="urn:microsoft.com/office/officeart/2005/8/layout/process4"/>
    <dgm:cxn modelId="{90A0C256-6D24-48BD-AFCB-88BCA757B57A}" type="presParOf" srcId="{1646F5A8-6F3E-4B01-9987-1A41782970B7}" destId="{17988354-DA31-46F3-B62A-D9D008BF32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963BF-1A6B-4444-9DC5-E2DBE3348D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97D860-B013-4F61-8FF7-056920D3FA94}">
      <dgm:prSet/>
      <dgm:spPr/>
      <dgm:t>
        <a:bodyPr/>
        <a:lstStyle/>
        <a:p>
          <a:r>
            <a:rPr lang="sr-Latn-RS"/>
            <a:t>Termin za online Kolokvijum</a:t>
          </a:r>
          <a:endParaRPr lang="en-US"/>
        </a:p>
      </dgm:t>
    </dgm:pt>
    <dgm:pt modelId="{93ADED03-FCB0-4F4A-AEAE-218C35713D1C}" type="parTrans" cxnId="{E2003FF9-EA8E-4CAD-BF9D-DB9FC8EF0A07}">
      <dgm:prSet/>
      <dgm:spPr/>
      <dgm:t>
        <a:bodyPr/>
        <a:lstStyle/>
        <a:p>
          <a:endParaRPr lang="en-US"/>
        </a:p>
      </dgm:t>
    </dgm:pt>
    <dgm:pt modelId="{5915F61F-DFFA-46C4-9EB7-36077D895639}" type="sibTrans" cxnId="{E2003FF9-EA8E-4CAD-BF9D-DB9FC8EF0A07}">
      <dgm:prSet/>
      <dgm:spPr/>
      <dgm:t>
        <a:bodyPr/>
        <a:lstStyle/>
        <a:p>
          <a:endParaRPr lang="en-US"/>
        </a:p>
      </dgm:t>
    </dgm:pt>
    <dgm:pt modelId="{A1A19BB3-D1AC-46E2-AB18-9024C2DC8963}">
      <dgm:prSet/>
      <dgm:spPr/>
      <dgm:t>
        <a:bodyPr/>
        <a:lstStyle/>
        <a:p>
          <a:r>
            <a:rPr lang="sr-Latn-RS" dirty="0"/>
            <a:t>28.12.2021. u 16:00-16:45!?</a:t>
          </a:r>
          <a:endParaRPr lang="en-US" dirty="0"/>
        </a:p>
      </dgm:t>
    </dgm:pt>
    <dgm:pt modelId="{372EC922-85DF-44D9-BA99-A9B77D2C5A35}" type="parTrans" cxnId="{9179E05B-0308-4276-AAAC-DB32F9AF641C}">
      <dgm:prSet/>
      <dgm:spPr/>
      <dgm:t>
        <a:bodyPr/>
        <a:lstStyle/>
        <a:p>
          <a:endParaRPr lang="en-US"/>
        </a:p>
      </dgm:t>
    </dgm:pt>
    <dgm:pt modelId="{73FEA9F3-DA53-4917-BFF5-F509C69AED74}" type="sibTrans" cxnId="{9179E05B-0308-4276-AAAC-DB32F9AF641C}">
      <dgm:prSet/>
      <dgm:spPr/>
      <dgm:t>
        <a:bodyPr/>
        <a:lstStyle/>
        <a:p>
          <a:endParaRPr lang="en-US"/>
        </a:p>
      </dgm:t>
    </dgm:pt>
    <dgm:pt modelId="{1F25FB91-65E0-448D-B035-9211864008CA}" type="pres">
      <dgm:prSet presAssocID="{EAD963BF-1A6B-4444-9DC5-E2DBE3348D44}" presName="linear" presStyleCnt="0">
        <dgm:presLayoutVars>
          <dgm:animLvl val="lvl"/>
          <dgm:resizeHandles val="exact"/>
        </dgm:presLayoutVars>
      </dgm:prSet>
      <dgm:spPr/>
    </dgm:pt>
    <dgm:pt modelId="{B2EE41E3-6ED7-42EA-952E-967D454FC31D}" type="pres">
      <dgm:prSet presAssocID="{3697D860-B013-4F61-8FF7-056920D3FA9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2F2297-D393-4EB8-87F1-9038B119DB46}" type="pres">
      <dgm:prSet presAssocID="{5915F61F-DFFA-46C4-9EB7-36077D895639}" presName="spacer" presStyleCnt="0"/>
      <dgm:spPr/>
    </dgm:pt>
    <dgm:pt modelId="{377BA6C6-9C54-4EF3-B02B-161ADE227484}" type="pres">
      <dgm:prSet presAssocID="{A1A19BB3-D1AC-46E2-AB18-9024C2DC896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179E05B-0308-4276-AAAC-DB32F9AF641C}" srcId="{EAD963BF-1A6B-4444-9DC5-E2DBE3348D44}" destId="{A1A19BB3-D1AC-46E2-AB18-9024C2DC8963}" srcOrd="1" destOrd="0" parTransId="{372EC922-85DF-44D9-BA99-A9B77D2C5A35}" sibTransId="{73FEA9F3-DA53-4917-BFF5-F509C69AED74}"/>
    <dgm:cxn modelId="{B9680B79-7D3E-4F2C-857B-D4F1F384879B}" type="presOf" srcId="{A1A19BB3-D1AC-46E2-AB18-9024C2DC8963}" destId="{377BA6C6-9C54-4EF3-B02B-161ADE227484}" srcOrd="0" destOrd="0" presId="urn:microsoft.com/office/officeart/2005/8/layout/vList2"/>
    <dgm:cxn modelId="{313C9BC1-8D6C-4E10-BDFF-652A818DB449}" type="presOf" srcId="{EAD963BF-1A6B-4444-9DC5-E2DBE3348D44}" destId="{1F25FB91-65E0-448D-B035-9211864008CA}" srcOrd="0" destOrd="0" presId="urn:microsoft.com/office/officeart/2005/8/layout/vList2"/>
    <dgm:cxn modelId="{684B5DC4-5171-40AA-8204-10AE0D9D1228}" type="presOf" srcId="{3697D860-B013-4F61-8FF7-056920D3FA94}" destId="{B2EE41E3-6ED7-42EA-952E-967D454FC31D}" srcOrd="0" destOrd="0" presId="urn:microsoft.com/office/officeart/2005/8/layout/vList2"/>
    <dgm:cxn modelId="{E2003FF9-EA8E-4CAD-BF9D-DB9FC8EF0A07}" srcId="{EAD963BF-1A6B-4444-9DC5-E2DBE3348D44}" destId="{3697D860-B013-4F61-8FF7-056920D3FA94}" srcOrd="0" destOrd="0" parTransId="{93ADED03-FCB0-4F4A-AEAE-218C35713D1C}" sibTransId="{5915F61F-DFFA-46C4-9EB7-36077D895639}"/>
    <dgm:cxn modelId="{A55FD1E9-0924-463C-986D-546A28BFA2D4}" type="presParOf" srcId="{1F25FB91-65E0-448D-B035-9211864008CA}" destId="{B2EE41E3-6ED7-42EA-952E-967D454FC31D}" srcOrd="0" destOrd="0" presId="urn:microsoft.com/office/officeart/2005/8/layout/vList2"/>
    <dgm:cxn modelId="{42664293-BDD8-4C3E-84AF-09C10755AEF4}" type="presParOf" srcId="{1F25FB91-65E0-448D-B035-9211864008CA}" destId="{DF2F2297-D393-4EB8-87F1-9038B119DB46}" srcOrd="1" destOrd="0" presId="urn:microsoft.com/office/officeart/2005/8/layout/vList2"/>
    <dgm:cxn modelId="{DE412BF3-C2E4-4276-BB2B-543AFB161188}" type="presParOf" srcId="{1F25FB91-65E0-448D-B035-9211864008CA}" destId="{377BA6C6-9C54-4EF3-B02B-161ADE2274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85956-A6FE-408A-AC40-67A378E79571}">
      <dsp:nvSpPr>
        <dsp:cNvPr id="0" name=""/>
        <dsp:cNvSpPr/>
      </dsp:nvSpPr>
      <dsp:spPr>
        <a:xfrm>
          <a:off x="0" y="3704485"/>
          <a:ext cx="5641974" cy="1215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300" kern="1200"/>
            <a:t>Interesantna situacija likovni konkurs na temu Smrt ( učestvovali deca iz francuske i iz naše zemlje)</a:t>
          </a:r>
          <a:endParaRPr lang="en-US" sz="2300" kern="1200"/>
        </a:p>
      </dsp:txBody>
      <dsp:txXfrm>
        <a:off x="0" y="3704485"/>
        <a:ext cx="5641974" cy="1215894"/>
      </dsp:txXfrm>
    </dsp:sp>
    <dsp:sp modelId="{85ED4A3B-A1A8-4D46-AC84-DEA04B873ABC}">
      <dsp:nvSpPr>
        <dsp:cNvPr id="0" name=""/>
        <dsp:cNvSpPr/>
      </dsp:nvSpPr>
      <dsp:spPr>
        <a:xfrm rot="10800000">
          <a:off x="0" y="1852677"/>
          <a:ext cx="5641974" cy="187004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300" kern="1200"/>
            <a:t>Pojam smrti kako približiti deci?</a:t>
          </a:r>
          <a:endParaRPr lang="en-US" sz="2300" kern="1200"/>
        </a:p>
      </dsp:txBody>
      <dsp:txXfrm rot="10800000">
        <a:off x="0" y="1852677"/>
        <a:ext cx="5641974" cy="1215100"/>
      </dsp:txXfrm>
    </dsp:sp>
    <dsp:sp modelId="{17988354-DA31-46F3-B62A-D9D008BF32F5}">
      <dsp:nvSpPr>
        <dsp:cNvPr id="0" name=""/>
        <dsp:cNvSpPr/>
      </dsp:nvSpPr>
      <dsp:spPr>
        <a:xfrm rot="10800000">
          <a:off x="0" y="869"/>
          <a:ext cx="5641974" cy="1870046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300" kern="1200" dirty="0"/>
            <a:t>Primer: „ Letos me pozvao poznanik….“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300" kern="1200" dirty="0"/>
            <a:t>Kako i kada reći? Šta dalje?</a:t>
          </a:r>
          <a:endParaRPr lang="en-US" sz="2300" kern="1200" dirty="0"/>
        </a:p>
      </dsp:txBody>
      <dsp:txXfrm rot="10800000">
        <a:off x="0" y="869"/>
        <a:ext cx="5641974" cy="1215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41E3-6ED7-42EA-952E-967D454FC31D}">
      <dsp:nvSpPr>
        <dsp:cNvPr id="0" name=""/>
        <dsp:cNvSpPr/>
      </dsp:nvSpPr>
      <dsp:spPr>
        <a:xfrm>
          <a:off x="0" y="160314"/>
          <a:ext cx="5641974" cy="22124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100" kern="1200"/>
            <a:t>Termin za online Kolokvijum</a:t>
          </a:r>
          <a:endParaRPr lang="en-US" sz="6100" kern="1200"/>
        </a:p>
      </dsp:txBody>
      <dsp:txXfrm>
        <a:off x="108004" y="268318"/>
        <a:ext cx="5425966" cy="1996462"/>
      </dsp:txXfrm>
    </dsp:sp>
    <dsp:sp modelId="{377BA6C6-9C54-4EF3-B02B-161ADE227484}">
      <dsp:nvSpPr>
        <dsp:cNvPr id="0" name=""/>
        <dsp:cNvSpPr/>
      </dsp:nvSpPr>
      <dsp:spPr>
        <a:xfrm>
          <a:off x="0" y="2548465"/>
          <a:ext cx="5641974" cy="2212470"/>
        </a:xfrm>
        <a:prstGeom prst="roundRect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100" kern="1200" dirty="0"/>
            <a:t>28.12.2021. u 16:00-16:45!?</a:t>
          </a:r>
          <a:endParaRPr lang="en-US" sz="6100" kern="1200" dirty="0"/>
        </a:p>
      </dsp:txBody>
      <dsp:txXfrm>
        <a:off x="108004" y="2656469"/>
        <a:ext cx="5425966" cy="199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3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477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52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521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687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092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688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772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13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394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2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AE80F2-5556-4DEB-A436-7B4138C08DD0}" type="datetimeFigureOut">
              <a:rPr lang="sr-Latn-RS" smtClean="0"/>
              <a:t>7.12.2021.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5747F9-8008-4257-8C92-4375380A5D3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4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MnD2u77Twb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r.wikipedia.org/wiki/%D0%95%D0%BD%D0%B3%D0%BB%D0%B5%D1%81%D0%BA%D0%B8_%D1%98%D0%B5%D0%B7%D0%B8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pitacns.edu.rs/index.php?option=com_content&amp;view=article&amp;id=396&amp;Itemid=22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2BAE9-B828-4B33-9626-C029C322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sr-Latn-RS" sz="4600">
                <a:solidFill>
                  <a:srgbClr val="FFFFFF"/>
                </a:solidFill>
              </a:rPr>
              <a:t>Kome je sve potrebna dodatna podrška?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4520-F40C-4836-AB10-40CFCE1E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r>
              <a:rPr lang="sr-Latn-RS" sz="2000">
                <a:solidFill>
                  <a:srgbClr val="FFFFFF"/>
                </a:solidFill>
              </a:rPr>
              <a:t>Otilia</a:t>
            </a:r>
            <a:r>
              <a:rPr lang="sr-Latn-RS" sz="2000" dirty="0">
                <a:solidFill>
                  <a:srgbClr val="FFFFFF"/>
                </a:solidFill>
              </a:rPr>
              <a:t> </a:t>
            </a:r>
            <a:r>
              <a:rPr lang="sr-Latn-RS" sz="2000">
                <a:solidFill>
                  <a:srgbClr val="FFFFFF"/>
                </a:solidFill>
              </a:rPr>
              <a:t>Velišek-Braško</a:t>
            </a:r>
            <a:endParaRPr lang="sr-Latn-RS" sz="2000" dirty="0">
              <a:solidFill>
                <a:srgbClr val="FFFFFF"/>
              </a:solidFill>
            </a:endParaRPr>
          </a:p>
          <a:p>
            <a:r>
              <a:rPr lang="sr-Latn-RS" sz="2000" dirty="0">
                <a:solidFill>
                  <a:srgbClr val="FFFFFF"/>
                </a:solidFill>
              </a:rPr>
              <a:t>Uvod u inkluziju</a:t>
            </a:r>
          </a:p>
          <a:p>
            <a:r>
              <a:rPr lang="sr-Latn-RS" sz="2000" dirty="0">
                <a:solidFill>
                  <a:srgbClr val="FFFFFF"/>
                </a:solidFill>
              </a:rPr>
              <a:t>2021.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76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2B541DC-7610-45CF-9D4D-2C00AC6A7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2F329-5A06-44B5-9EB7-BA158005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sr-Latn-RS" sz="3500">
                <a:solidFill>
                  <a:srgbClr val="FFFFFF"/>
                </a:solidFill>
              </a:rPr>
              <a:t>Deca žtrve (porodičnog) nasilja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BF8B83-CBB3-4214-BB85-A56C7F745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3778D-13B7-437B-983B-367B5A76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  <a:hlinkClick r:id="rId2"/>
              </a:rPr>
              <a:t>https://www.youtube.com/watch?v=MnD2u77Twbc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AD513-8F49-4D6F-9A20-4D98B5179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0" r="-2" b="18463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1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E0CE8A-B373-428C-8818-499181F9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A2165-F8AC-49F4-BDCA-222F576F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sr-Latn-RS">
                <a:solidFill>
                  <a:srgbClr val="FFFFFF"/>
                </a:solidFill>
              </a:rPr>
              <a:t>Gubitak bliske osobe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A0FE0B-B070-4E92-9A94-62FE87CCB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86148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43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7D2C-8099-4B5A-B98E-EDBCBFFB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sr-Latn-RS" sz="3500" dirty="0"/>
              <a:t>Pojam rodnosti i pola</a:t>
            </a:r>
            <a:br>
              <a:rPr lang="sr-Latn-RS" sz="3500" dirty="0"/>
            </a:br>
            <a:r>
              <a:rPr lang="sr-Latn-RS" sz="3500" dirty="0"/>
              <a:t>polno neutralno</a:t>
            </a:r>
            <a:br>
              <a:rPr lang="sr-Latn-RS" sz="3500" dirty="0"/>
            </a:br>
            <a:endParaRPr lang="sr-Latn-RS" sz="35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5EC921-CB81-4897-8FBE-449811A29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r>
              <a:rPr lang="sr-Latn-RS" dirty="0"/>
              <a:t>Šta mislite o tome?</a:t>
            </a:r>
          </a:p>
          <a:p>
            <a:r>
              <a:rPr lang="sr-Latn-RS" dirty="0"/>
              <a:t>Polno neutralno vaspitanje!?</a:t>
            </a:r>
          </a:p>
          <a:p>
            <a:r>
              <a:rPr lang="sr-Latn-RS" dirty="0"/>
              <a:t>Kako u vrtićima pristupiti?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0E76B6-34F8-4E6C-92B8-6F8C71DE3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9ED165-830E-4E68-AB64-C96EA50B1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14AEE-AF05-468F-B0EE-6ACD7D6D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94" y="1134683"/>
            <a:ext cx="3602736" cy="203632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1FF5BD5-2504-4FF6-B6AC-D06DBDFB7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E98F08-4E7B-411E-AC2A-0419B8E76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AD1333C-075B-4963-A1F6-A5D1E100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A9DB8-B9FB-4114-93BC-7C229F8CC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99" y="4593498"/>
            <a:ext cx="288036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E0CE8A-B373-428C-8818-499181F9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AB3E-2FBF-4A5A-9FA6-BC623BD9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sr-Latn-RS">
                <a:solidFill>
                  <a:srgbClr val="FFFFFF"/>
                </a:solidFill>
              </a:rPr>
              <a:t>Hvala na panjiž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BFF7BD-DF73-497A-A36A-19250D557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545649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63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830C-7AF1-4256-A9F4-9E94B69A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 ima pravo na dodatnu podršku?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B807-59CD-46EF-96B6-278256207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sz="1800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lasifikacija koju je ponudila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Organizacija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ekonomsku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saradnju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razvoj</a:t>
            </a: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sr-Latn-R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 tooltip="Енглески језик"/>
              </a:rPr>
              <a:t>engl</a:t>
            </a:r>
            <a:r>
              <a:rPr lang="sr-Latn-R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 tooltip="Енглески језик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sr-Latn-R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Organisation</a:t>
            </a:r>
            <a:r>
              <a:rPr lang="sr-Latn-R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sr-Latn-R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Economic</a:t>
            </a:r>
            <a:r>
              <a:rPr lang="sr-Latn-R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Co-operation</a:t>
            </a:r>
            <a:r>
              <a:rPr lang="sr-Latn-R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r-Latn-R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OECD) koja sadrži tri grupe razloga: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Smetnje u razvoju i invaliditet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ovoj grupi pripadaju deca koja imaju telesni invaliditet, motoričke smetnje, čulne smetnje, smetnje u intelektualnom funkcionisanju, komunikacijske smetnje (smetnje iz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spektra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autizma i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hiperaktivnost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 deficitom pažnje) i višestruke smetnje.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Specifične teškoće u učenju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ovoj grupu pripadaju deca koja otežano ovladavaju veštinom čitanja, pisanja ili računanja, iako pri tom nemaju teškoće sa čulima ili intelektualnim funkcionisanjem. Takođe, ovoj grupi pripadaju i deca koja teškoće u učenju imaju zbog problema u ponašanju ili problema u emocionalnom životu.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Život u socijalno </a:t>
            </a:r>
            <a:r>
              <a:rPr lang="sr-Latn-R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nestimulativnim</a:t>
            </a: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uslovima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ovoj grupi pripadaju deca iz siromašnih porodica, deca iz planinskih sela, iz izolovanih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neuslovih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naselja, deca koja žive i rade na ulici, deca koja duže vreme borave u bolnici ili u socijalnoj ustanovi zatvorenog tipa ili žive u porodici koja se često seli i porodici koja ne govori jezikom na kome se odvija nastava.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8570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2CB2-B21D-453A-B8D2-6AC5A4C2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Začarani krug (</a:t>
            </a:r>
            <a:r>
              <a:rPr lang="sr-Latn-RS" dirty="0" err="1"/>
              <a:t>iN</a:t>
            </a:r>
            <a:r>
              <a:rPr lang="sr-Latn-RS" dirty="0"/>
              <a:t>)validnosti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C95C-EC24-4797-A1B6-BD60AA1BC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pPr algn="ctr"/>
            <a:r>
              <a:rPr lang="sr-Latn-RS" dirty="0"/>
              <a:t>2. međunarodne </a:t>
            </a:r>
            <a:r>
              <a:rPr lang="sr-Latn-RS" dirty="0" err="1"/>
              <a:t>umjetničke</a:t>
            </a:r>
            <a:r>
              <a:rPr lang="sr-Latn-RS" dirty="0"/>
              <a:t> i znanstvene konferencije</a:t>
            </a:r>
          </a:p>
          <a:p>
            <a:pPr algn="ctr"/>
            <a:r>
              <a:rPr lang="sr-Latn-RS" sz="3200" b="1" i="1" dirty="0"/>
              <a:t>Osobe s invaliditetom u </a:t>
            </a:r>
            <a:r>
              <a:rPr lang="sr-Latn-RS" sz="3200" b="1" i="1" dirty="0" err="1"/>
              <a:t>umjetnosti</a:t>
            </a:r>
            <a:r>
              <a:rPr lang="sr-Latn-RS" sz="3200" b="1" i="1" dirty="0"/>
              <a:t>, znanosti, odgoju i obrazovanju</a:t>
            </a:r>
          </a:p>
          <a:p>
            <a:pPr algn="ctr"/>
            <a:endParaRPr lang="sr-Latn-RS" dirty="0"/>
          </a:p>
          <a:p>
            <a:pPr algn="ctr"/>
            <a:r>
              <a:rPr lang="sr-Latn-RS" dirty="0"/>
              <a:t>Sveučilište Josipa Jurja </a:t>
            </a:r>
            <a:r>
              <a:rPr lang="sr-Latn-RS" dirty="0" err="1"/>
              <a:t>Strossmayera</a:t>
            </a:r>
            <a:r>
              <a:rPr lang="sr-Latn-RS" dirty="0"/>
              <a:t> u Osijeku</a:t>
            </a:r>
          </a:p>
          <a:p>
            <a:pPr algn="ctr"/>
            <a:r>
              <a:rPr lang="sr-Latn-RS" dirty="0"/>
              <a:t>Četvrtak, 2. i 3. prosinca 2021.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8032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E896D-889B-469B-A862-B38A34E6A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sr-Latn-RS" sz="4400" dirty="0">
                <a:solidFill>
                  <a:srgbClr val="FFFFFF"/>
                </a:solidFill>
              </a:rPr>
              <a:t>https://doily.hu/2014/12/ez-no-onmagat-latta-viszont-egy-kirakatban-sirni-fogsz-ha-megnezed-reakciojat/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61A02-9434-4965-BF40-8BA773A1E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U Cirihu </a:t>
            </a:r>
            <a:r>
              <a:rPr lang="sr-Latn-RS" dirty="0" err="1">
                <a:solidFill>
                  <a:srgbClr val="FFFFFF"/>
                </a:solidFill>
              </a:rPr>
              <a:t>roban</a:t>
            </a:r>
            <a:r>
              <a:rPr lang="sr-Latn-RS" dirty="0">
                <a:solidFill>
                  <a:srgbClr val="FFFFFF"/>
                </a:solidFill>
              </a:rPr>
              <a:t> kuća </a:t>
            </a:r>
            <a:r>
              <a:rPr lang="sr-Latn-RS" dirty="0" err="1">
                <a:solidFill>
                  <a:srgbClr val="FFFFFF"/>
                </a:solidFill>
              </a:rPr>
              <a:t>Modissa</a:t>
            </a:r>
            <a:r>
              <a:rPr lang="sr-Latn-RS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1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B541DC-7610-45CF-9D4D-2C00AC6A7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FADA6-6250-4F5B-BC58-BE458A97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Pro Infirmis</a:t>
            </a:r>
            <a:br>
              <a:rPr lang="sr-Latn-R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</a:rPr>
              <a:t> «Because who is perfect?»</a:t>
            </a:r>
            <a:endParaRPr lang="sr-Latn-RS" sz="35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BF8B83-CBB3-4214-BB85-A56C7F745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0FB9C9-39B6-4255-B94B-A1AEB7174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3185989"/>
            <a:ext cx="3792537" cy="2132260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B33B7F-4DF6-4D92-951E-ADAF9F067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07" t="35590" r="37653" b="-2"/>
          <a:stretch/>
        </p:blipFill>
        <p:spPr>
          <a:xfrm>
            <a:off x="6238197" y="1642362"/>
            <a:ext cx="5088564" cy="456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042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5F9FFE27-C8B3-4D11-A19E-B82B81087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5DD23-69D0-4839-A943-E671092E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sr-Latn-RS" sz="4400"/>
              <a:t>Preporuka - Film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7EB2FB2D-0639-41A5-BE02-A5CEA697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5E40B593-CCE8-4650-BF2A-2E13D84F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r>
              <a:rPr lang="sr-Latn-RS" sz="1800" dirty="0"/>
              <a:t>U Francuskoj…</a:t>
            </a:r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7FE5DA-70C5-4438-A22F-1D452B41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673" y="960120"/>
            <a:ext cx="3400648" cy="49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4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30861-C047-4E49-BDA3-B7A8E33B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sr-Latn-RS">
                <a:solidFill>
                  <a:srgbClr val="FFFFFF"/>
                </a:solidFill>
              </a:rPr>
              <a:t>Siblinzi – da li je i njima potrebna dodatna podrška?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0FA2A-2DCF-4100-8458-FCAE5353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8AE09-6A87-47C6-AAF4-BE4694EB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sr-Latn-RS" sz="1500" dirty="0">
                <a:solidFill>
                  <a:srgbClr val="FFFFFF"/>
                </a:solidFill>
              </a:rPr>
              <a:t>A zašto?</a:t>
            </a:r>
          </a:p>
          <a:p>
            <a:endParaRPr lang="sr-Latn-RS" sz="1500" dirty="0">
              <a:solidFill>
                <a:srgbClr val="FFFFFF"/>
              </a:solidFill>
            </a:endParaRPr>
          </a:p>
          <a:p>
            <a:endParaRPr lang="sr-Latn-RS" sz="1500" dirty="0">
              <a:solidFill>
                <a:srgbClr val="FFFFFF"/>
              </a:solidFill>
            </a:endParaRPr>
          </a:p>
          <a:p>
            <a:endParaRPr lang="sr-Latn-RS" sz="1500" dirty="0">
              <a:solidFill>
                <a:srgbClr val="FFFFFF"/>
              </a:solidFill>
            </a:endParaRPr>
          </a:p>
          <a:p>
            <a:endParaRPr lang="sr-Latn-RS" sz="1500" dirty="0">
              <a:solidFill>
                <a:srgbClr val="FFFFFF"/>
              </a:solidFill>
            </a:endParaRPr>
          </a:p>
          <a:p>
            <a:endParaRPr lang="sr-Latn-RS" sz="1500" dirty="0">
              <a:solidFill>
                <a:srgbClr val="FFFFFF"/>
              </a:solidFill>
            </a:endParaRPr>
          </a:p>
          <a:p>
            <a:endParaRPr lang="sr-Latn-RS" sz="1500" dirty="0">
              <a:solidFill>
                <a:srgbClr val="FFFFFF"/>
              </a:solidFill>
            </a:endParaRPr>
          </a:p>
          <a:p>
            <a:endParaRPr lang="sr-Latn-RS" sz="1500" dirty="0">
              <a:solidFill>
                <a:srgbClr val="FFFFFF"/>
              </a:solidFill>
            </a:endParaRPr>
          </a:p>
          <a:p>
            <a:r>
              <a:rPr lang="sr-Latn-RS" sz="1500" dirty="0" err="1">
                <a:solidFill>
                  <a:srgbClr val="FFFFFF"/>
                </a:solidFill>
              </a:rPr>
              <a:t>Velišek-Braško</a:t>
            </a:r>
            <a:r>
              <a:rPr lang="sr-Latn-RS" sz="1500" dirty="0">
                <a:solidFill>
                  <a:srgbClr val="FFFFFF"/>
                </a:solidFill>
              </a:rPr>
              <a:t>, O., Svilar, M.: Biti brat ili sestra „drugačijim” osobama,  U: </a:t>
            </a:r>
            <a:r>
              <a:rPr lang="sr-Latn-RS" sz="1500" i="1" dirty="0">
                <a:solidFill>
                  <a:srgbClr val="FFFFFF"/>
                </a:solidFill>
              </a:rPr>
              <a:t>Krugovi detinjstva</a:t>
            </a:r>
            <a:r>
              <a:rPr lang="sr-Latn-RS" sz="1500" dirty="0">
                <a:solidFill>
                  <a:srgbClr val="FFFFFF"/>
                </a:solidFill>
              </a:rPr>
              <a:t> br. 1, 2017, str. 28-38. Dostupno na </a:t>
            </a:r>
            <a:r>
              <a:rPr lang="sr-Latn-RS" sz="1500" u="sng" dirty="0">
                <a:solidFill>
                  <a:srgbClr val="FFFFFF"/>
                </a:solidFill>
                <a:hlinkClick r:id="rId3"/>
              </a:rPr>
              <a:t>http://www.vaspitacns.edu.rs/index.php?option=com_content&amp;view=article&amp;id=396&amp;Itemid=224</a:t>
            </a:r>
            <a:r>
              <a:rPr lang="sr-Latn-RS" sz="1500" dirty="0">
                <a:solidFill>
                  <a:srgbClr val="FFFFFF"/>
                </a:solidFill>
              </a:rPr>
              <a:t> </a:t>
            </a:r>
            <a:endParaRPr lang="en-US" sz="1500" dirty="0">
              <a:solidFill>
                <a:srgbClr val="FFFFFF"/>
              </a:solidFill>
            </a:endParaRPr>
          </a:p>
          <a:p>
            <a:endParaRPr lang="sr-Latn-RS" sz="1500" dirty="0">
              <a:solidFill>
                <a:srgbClr val="FFFFFF"/>
              </a:solidFill>
            </a:endParaRPr>
          </a:p>
          <a:p>
            <a:endParaRPr lang="sr-Latn-R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4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447B9B-86DA-44D8-A47F-C1EEAD234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592B85-3A67-4F07-9315-79065B1D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553E43E-8685-47C2-A90C-D7FB9C8E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644EE-E81E-4DA4-87AA-28301099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/>
              <a:t>A </a:t>
            </a:r>
            <a:r>
              <a:rPr lang="en-US" sz="4400" spc="200" dirty="0" err="1"/>
              <a:t>daroviti</a:t>
            </a:r>
            <a:r>
              <a:rPr lang="en-US" sz="4400" spc="200" dirty="0"/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7CDC75-48E9-45AB-9B57-8061242C8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Zašto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im je potrebna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dodatna podrška?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05BDAE-DE9E-4332-8C5D-69C27B697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450380-5885-4834-8727-2E43A75D9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984" y="1489725"/>
            <a:ext cx="6896936" cy="38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4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sr-Latn-RS" sz="2000" dirty="0">
                <a:solidFill>
                  <a:srgbClr val="FFFFFF"/>
                </a:solidFill>
              </a:rPr>
              <a:t>Slika darovitog deteta!?</a:t>
            </a:r>
            <a:br>
              <a:rPr lang="sr-Latn-RS" sz="2000" dirty="0">
                <a:solidFill>
                  <a:srgbClr val="FFFFFF"/>
                </a:solidFill>
              </a:rPr>
            </a:br>
            <a:r>
              <a:rPr lang="sr-Latn-RS" sz="2000" dirty="0">
                <a:solidFill>
                  <a:srgbClr val="FFFFFF"/>
                </a:solidFill>
              </a:rPr>
              <a:t>Da li  ovako izgleda (svako) darovito dete?</a:t>
            </a:r>
            <a:br>
              <a:rPr lang="sr-Latn-RS" sz="2000" dirty="0">
                <a:solidFill>
                  <a:srgbClr val="FFFFFF"/>
                </a:solidFill>
              </a:rPr>
            </a:br>
            <a:endParaRPr lang="sr-Latn-RS" sz="20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person sitting on the floor&#10;&#10;Description automatically generated with low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368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FF9652F-40EB-412C-BC50-0C45BE060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„Tako bi bilo dobro,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 kada bi darovito dete bilo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savršeno normalno!”</a:t>
            </a:r>
            <a:r>
              <a:rPr lang="hu-HU" sz="1400" dirty="0">
                <a:solidFill>
                  <a:srgbClr val="FFFFFF"/>
                </a:solidFill>
              </a:rPr>
              <a:t> </a:t>
            </a:r>
          </a:p>
          <a:p>
            <a:r>
              <a:rPr lang="hu-HU" sz="1400" dirty="0">
                <a:solidFill>
                  <a:srgbClr val="FFFFFF"/>
                </a:solidFill>
              </a:rPr>
              <a:t>(</a:t>
            </a:r>
            <a:r>
              <a:rPr lang="hu-HU" sz="1400" dirty="0" err="1">
                <a:solidFill>
                  <a:srgbClr val="FFFFFF"/>
                </a:solidFill>
              </a:rPr>
              <a:t>Galbraith</a:t>
            </a:r>
            <a:r>
              <a:rPr lang="hu-HU" sz="1400" dirty="0">
                <a:solidFill>
                  <a:srgbClr val="FFFFFF"/>
                </a:solidFill>
              </a:rPr>
              <a:t>, 2007)</a:t>
            </a:r>
            <a:br>
              <a:rPr lang="it-IT" dirty="0">
                <a:solidFill>
                  <a:srgbClr val="FFFFFF"/>
                </a:solidFill>
              </a:rPr>
            </a:br>
            <a:br>
              <a:rPr lang="it-IT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</TotalTime>
  <Words>510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Tw Cen MT Condensed</vt:lpstr>
      <vt:lpstr>Wingdings 3</vt:lpstr>
      <vt:lpstr>Integral</vt:lpstr>
      <vt:lpstr>Kome je sve potrebna dodatna podrška?</vt:lpstr>
      <vt:lpstr>Ko ima pravo na dodatnu podršku?</vt:lpstr>
      <vt:lpstr>Začarani krug (iN)validnosti</vt:lpstr>
      <vt:lpstr>https://doily.hu/2014/12/ez-no-onmagat-latta-viszont-egy-kirakatban-sirni-fogsz-ha-megnezed-reakciojat/</vt:lpstr>
      <vt:lpstr>Pro Infirmis  «Because who is perfect?»</vt:lpstr>
      <vt:lpstr>Preporuka - Film</vt:lpstr>
      <vt:lpstr>Siblinzi – da li je i njima potrebna dodatna podrška?</vt:lpstr>
      <vt:lpstr>A daroviti?</vt:lpstr>
      <vt:lpstr>Slika darovitog deteta!? Da li  ovako izgleda (svako) darovito dete? </vt:lpstr>
      <vt:lpstr>Deca žtrve (porodičnog) nasilja</vt:lpstr>
      <vt:lpstr>Gubitak bliske osobe</vt:lpstr>
      <vt:lpstr>Pojam rodnosti i pola polno neutralno </vt:lpstr>
      <vt:lpstr>Hvala na panjiž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https://doily.hu/2014/12/ez-no-onmagat-latta-viszont-egy-kirakatban-sirni-fogsz-ha-megnezed-reakciojat/</dc:title>
  <dc:creator>Korisnik</dc:creator>
  <cp:lastModifiedBy>Korisnik</cp:lastModifiedBy>
  <cp:revision>8</cp:revision>
  <dcterms:created xsi:type="dcterms:W3CDTF">2021-12-04T07:39:58Z</dcterms:created>
  <dcterms:modified xsi:type="dcterms:W3CDTF">2021-12-07T10:21:23Z</dcterms:modified>
</cp:coreProperties>
</file>